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r">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5C9FEB4-B95D-4348-A436-609C23037E13}"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14EA912E-CEA4-4467-930D-3F7B40F2C43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r">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5C9FEB4-B95D-4348-A436-609C23037E13}"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14EA912E-CEA4-4467-930D-3F7B40F2C43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r">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5C9FEB4-B95D-4348-A436-609C23037E13}"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14EA912E-CEA4-4467-930D-3F7B40F2C439}" type="slidenum">
              <a:rPr lang="ar-IQ" smtClean="0"/>
              <a:t>‹#›</a:t>
            </a:fld>
            <a:endParaRPr lang="ar-IQ"/>
          </a:p>
        </p:txBody>
      </p:sp>
      <p:sp>
        <p:nvSpPr>
          <p:cNvPr id="14" name="TextBox 13"/>
          <p:cNvSpPr txBox="1"/>
          <p:nvPr/>
        </p:nvSpPr>
        <p:spPr>
          <a:xfrm>
            <a:off x="1850739" y="648005"/>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336139" y="290530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r">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5C9FEB4-B95D-4348-A436-609C23037E13}"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14EA912E-CEA4-4467-930D-3F7B40F2C439}" type="slidenum">
              <a:rPr lang="ar-IQ" smtClean="0"/>
              <a:t>‹#›</a:t>
            </a:fld>
            <a:endParaRPr lang="ar-IQ"/>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r">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5C9FEB4-B95D-4348-A436-609C23037E13}"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14EA912E-CEA4-4467-930D-3F7B40F2C439}" type="slidenum">
              <a:rPr lang="ar-IQ" smtClean="0"/>
              <a:t>‹#›</a:t>
            </a:fld>
            <a:endParaRPr lang="ar-IQ"/>
          </a:p>
        </p:txBody>
      </p:sp>
      <p:sp>
        <p:nvSpPr>
          <p:cNvPr id="17" name="TextBox 16"/>
          <p:cNvSpPr txBox="1"/>
          <p:nvPr/>
        </p:nvSpPr>
        <p:spPr>
          <a:xfrm>
            <a:off x="1850739" y="648005"/>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8336139" y="290530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r">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5C9FEB4-B95D-4348-A436-609C23037E13}"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14EA912E-CEA4-4467-930D-3F7B40F2C439}" type="slidenum">
              <a:rPr lang="ar-IQ" smtClean="0"/>
              <a:t>‹#›</a:t>
            </a:fld>
            <a:endParaRPr lang="ar-IQ"/>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5C9FEB4-B95D-4348-A436-609C23037E13}"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4EA912E-CEA4-4467-930D-3F7B40F2C439}" type="slidenum">
              <a:rPr lang="ar-IQ" smtClean="0"/>
              <a:t>‹#›</a:t>
            </a:fld>
            <a:endParaRPr lang="ar-IQ"/>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5C9FEB4-B95D-4348-A436-609C23037E13}"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4EA912E-CEA4-4467-930D-3F7B40F2C43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5C9FEB4-B95D-4348-A436-609C23037E13}"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4EA912E-CEA4-4467-930D-3F7B40F2C43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r">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r">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5C9FEB4-B95D-4348-A436-609C23037E13}" type="datetimeFigureOut">
              <a:rPr lang="ar-IQ" smtClean="0"/>
              <a:t>19/12/1441</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14EA912E-CEA4-4467-930D-3F7B40F2C43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5C9FEB4-B95D-4348-A436-609C23037E13}"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787783"/>
            <a:ext cx="584825" cy="365125"/>
          </a:xfrm>
        </p:spPr>
        <p:txBody>
          <a:bodyPr/>
          <a:lstStyle/>
          <a:p>
            <a:fld id="{14EA912E-CEA4-4467-930D-3F7B40F2C43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5C9FEB4-B95D-4348-A436-609C23037E13}" type="datetimeFigureOut">
              <a:rPr lang="ar-IQ" smtClean="0"/>
              <a:t>19/12/1441</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14EA912E-CEA4-4467-930D-3F7B40F2C43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5C9FEB4-B95D-4348-A436-609C23037E13}" type="datetimeFigureOut">
              <a:rPr lang="ar-IQ" smtClean="0"/>
              <a:t>19/12/1441</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4EA912E-CEA4-4467-930D-3F7B40F2C43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C9FEB4-B95D-4348-A436-609C23037E13}" type="datetimeFigureOut">
              <a:rPr lang="ar-IQ" smtClean="0"/>
              <a:t>19/12/1441</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4EA912E-CEA4-4467-930D-3F7B40F2C43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446088"/>
            <a:ext cx="2628899" cy="976312"/>
          </a:xfrm>
        </p:spPr>
        <p:txBody>
          <a:bodyPr anchor="b"/>
          <a:lstStyle>
            <a:lvl1pPr algn="r">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941910" y="1598613"/>
            <a:ext cx="26288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5C9FEB4-B95D-4348-A436-609C23037E13}"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4EA912E-CEA4-4467-930D-3F7B40F2C43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r">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5C9FEB4-B95D-4348-A436-609C23037E13}" type="datetimeFigureOut">
              <a:rPr lang="ar-IQ" smtClean="0"/>
              <a:t>19/12/1441</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14EA912E-CEA4-4467-930D-3F7B40F2C43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5C9FEB4-B95D-4348-A436-609C23037E13}" type="datetimeFigureOut">
              <a:rPr lang="ar-IQ" smtClean="0"/>
              <a:t>19/12/1441</a:t>
            </a:fld>
            <a:endParaRPr lang="ar-IQ"/>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2000">
                <a:solidFill>
                  <a:srgbClr val="FEFFFF"/>
                </a:solidFill>
              </a:defRPr>
            </a:lvl1pPr>
          </a:lstStyle>
          <a:p>
            <a:fld id="{14EA912E-CEA4-4467-930D-3F7B40F2C43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r"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أنواع أخرى من الشبكات</a:t>
            </a:r>
            <a:endParaRPr lang="ar-IQ" dirty="0"/>
          </a:p>
        </p:txBody>
      </p:sp>
      <p:sp>
        <p:nvSpPr>
          <p:cNvPr id="3" name="عنصر نائب للمحتوى 2"/>
          <p:cNvSpPr>
            <a:spLocks noGrp="1"/>
          </p:cNvSpPr>
          <p:nvPr>
            <p:ph idx="1"/>
          </p:nvPr>
        </p:nvSpPr>
        <p:spPr/>
        <p:txBody>
          <a:bodyPr>
            <a:normAutofit/>
          </a:bodyPr>
          <a:lstStyle/>
          <a:p>
            <a:r>
              <a:rPr lang="ar-IQ" sz="2800" dirty="0" smtClean="0">
                <a:latin typeface="Times New Roman" pitchFamily="18" charset="0"/>
                <a:cs typeface="Times New Roman" pitchFamily="18" charset="0"/>
              </a:rPr>
              <a:t>الشبكة الداخلية (الإنترانت) </a:t>
            </a:r>
            <a:r>
              <a:rPr lang="en-US" sz="2800" dirty="0" smtClean="0">
                <a:latin typeface="Times New Roman" pitchFamily="18" charset="0"/>
                <a:cs typeface="Times New Roman" pitchFamily="18" charset="0"/>
              </a:rPr>
              <a:t>Intranet</a:t>
            </a:r>
          </a:p>
          <a:p>
            <a:r>
              <a:rPr lang="ar-IQ" sz="2800" dirty="0" smtClean="0">
                <a:latin typeface="Times New Roman" pitchFamily="18" charset="0"/>
                <a:cs typeface="Times New Roman" pitchFamily="18" charset="0"/>
              </a:rPr>
              <a:t>الشبكة الخارجية (الإكسترانت) </a:t>
            </a:r>
            <a:r>
              <a:rPr lang="en-US" sz="2800" dirty="0" smtClean="0">
                <a:latin typeface="Times New Roman" pitchFamily="18" charset="0"/>
                <a:cs typeface="Times New Roman" pitchFamily="18" charset="0"/>
              </a:rPr>
              <a:t>Extranet</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4067932641"/>
      </p:ext>
    </p:extLst>
  </p:cSld>
  <p:clrMapOvr>
    <a:masterClrMapping/>
  </p:clrMapOvr>
  <mc:AlternateContent xmlns:mc="http://schemas.openxmlformats.org/markup-compatibility/2006" xmlns:p14="http://schemas.microsoft.com/office/powerpoint/2010/main">
    <mc:Choice Requires="p14">
      <p:transition spd="slow" p14:dur="2000" advTm="14846"/>
    </mc:Choice>
    <mc:Fallback xmlns="">
      <p:transition spd="slow" advTm="14846"/>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latin typeface="Times New Roman" pitchFamily="18" charset="0"/>
                <a:cs typeface="Times New Roman" pitchFamily="18" charset="0"/>
              </a:rPr>
              <a:t>الإكسترانت/ الاهمية والفوائد</a:t>
            </a:r>
            <a:endParaRPr lang="ar-IQ" dirty="0"/>
          </a:p>
        </p:txBody>
      </p:sp>
      <p:sp>
        <p:nvSpPr>
          <p:cNvPr id="3" name="عنصر نائب للمحتوى 2"/>
          <p:cNvSpPr>
            <a:spLocks noGrp="1"/>
          </p:cNvSpPr>
          <p:nvPr>
            <p:ph idx="1"/>
          </p:nvPr>
        </p:nvSpPr>
        <p:spPr/>
        <p:txBody>
          <a:bodyPr>
            <a:noAutofit/>
          </a:bodyPr>
          <a:lstStyle/>
          <a:p>
            <a:pPr algn="just"/>
            <a:r>
              <a:rPr lang="ar-IQ" sz="2800" dirty="0" smtClean="0">
                <a:latin typeface="Times New Roman" pitchFamily="18" charset="0"/>
                <a:cs typeface="Times New Roman" pitchFamily="18" charset="0"/>
              </a:rPr>
              <a:t>تسهيل عمليات تبادل المعلومات وفي أي نقطة من العالم دون تدخل خارجي يكشف عن طبيعة المعلومات.</a:t>
            </a:r>
          </a:p>
          <a:p>
            <a:pPr algn="just"/>
            <a:r>
              <a:rPr lang="ar-IQ" sz="2800" dirty="0" smtClean="0">
                <a:latin typeface="Times New Roman" pitchFamily="18" charset="0"/>
                <a:cs typeface="Times New Roman" pitchFamily="18" charset="0"/>
              </a:rPr>
              <a:t>متابعة المعلومات المتبادلة حيث تسهل الخدمة عملية التوقيع على الوثائق.</a:t>
            </a:r>
          </a:p>
          <a:p>
            <a:pPr algn="just"/>
            <a:r>
              <a:rPr lang="ar-IQ" sz="2800" dirty="0" smtClean="0">
                <a:latin typeface="Times New Roman" pitchFamily="18" charset="0"/>
                <a:cs typeface="Times New Roman" pitchFamily="18" charset="0"/>
              </a:rPr>
              <a:t>خدمات التوظيف. حيث تستخدم الاكسترانت لربط مصادر الموارد البشرية المؤهلة مثل الجامعات مع سوق العمل المتخصصة.</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2514075169"/>
      </p:ext>
    </p:extLst>
  </p:cSld>
  <p:clrMapOvr>
    <a:masterClrMapping/>
  </p:clrMapOvr>
  <mc:AlternateContent xmlns:mc="http://schemas.openxmlformats.org/markup-compatibility/2006" xmlns:p14="http://schemas.microsoft.com/office/powerpoint/2010/main">
    <mc:Choice Requires="p14">
      <p:transition spd="slow" p14:dur="2000" advTm="135652"/>
    </mc:Choice>
    <mc:Fallback xmlns="">
      <p:transition spd="slow" advTm="135652"/>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latin typeface="Times New Roman" pitchFamily="18" charset="0"/>
                <a:cs typeface="Times New Roman" pitchFamily="18" charset="0"/>
              </a:rPr>
              <a:t>الإكسترانت/ الاهمية والفوائد</a:t>
            </a:r>
            <a:endParaRPr lang="ar-IQ" dirty="0"/>
          </a:p>
        </p:txBody>
      </p:sp>
      <p:sp>
        <p:nvSpPr>
          <p:cNvPr id="3" name="عنصر نائب للمحتوى 2"/>
          <p:cNvSpPr>
            <a:spLocks noGrp="1"/>
          </p:cNvSpPr>
          <p:nvPr>
            <p:ph idx="1"/>
          </p:nvPr>
        </p:nvSpPr>
        <p:spPr/>
        <p:txBody>
          <a:bodyPr>
            <a:normAutofit/>
          </a:bodyPr>
          <a:lstStyle/>
          <a:p>
            <a:pPr algn="just"/>
            <a:r>
              <a:rPr lang="ar-IQ" sz="2400" dirty="0" smtClean="0">
                <a:latin typeface="Times New Roman" pitchFamily="18" charset="0"/>
                <a:cs typeface="Times New Roman" pitchFamily="18" charset="0"/>
              </a:rPr>
              <a:t>أصبحت من أكثر التقنيات الرائجة حاليا  لما تقدمه من تقليص في التكاليف والبنى التحتية اللازمة لإقامة الشبكات ذات الوظائف الخاصة الى جانب التسهيلات الكبيرة التي تقدمها في العمليات الإدارية والتفاعل مع العمليات التي يتولاها العملاء.</a:t>
            </a:r>
          </a:p>
          <a:p>
            <a:pPr algn="just"/>
            <a:r>
              <a:rPr lang="ar-IQ" sz="2400" dirty="0" smtClean="0">
                <a:latin typeface="Times New Roman" pitchFamily="18" charset="0"/>
                <a:cs typeface="Times New Roman" pitchFamily="18" charset="0"/>
              </a:rPr>
              <a:t>يمكن للمؤسسات استثمار وتسخير تطبيقات عملية متعددة لشبكات الاكسترانت الخارجية في واقعها العملي مثل الوصول والتعامل عن بعد، الربط بين المركز والفروع،.. </a:t>
            </a:r>
          </a:p>
          <a:p>
            <a:endParaRPr lang="ar-IQ" dirty="0"/>
          </a:p>
        </p:txBody>
      </p:sp>
    </p:spTree>
    <p:extLst>
      <p:ext uri="{BB962C8B-B14F-4D97-AF65-F5344CB8AC3E}">
        <p14:creationId xmlns:p14="http://schemas.microsoft.com/office/powerpoint/2010/main" val="2909288581"/>
      </p:ext>
    </p:extLst>
  </p:cSld>
  <p:clrMapOvr>
    <a:masterClrMapping/>
  </p:clrMapOvr>
  <mc:AlternateContent xmlns:mc="http://schemas.openxmlformats.org/markup-compatibility/2006" xmlns:p14="http://schemas.microsoft.com/office/powerpoint/2010/main">
    <mc:Choice Requires="p14">
      <p:transition spd="slow" p14:dur="2000" advTm="61343"/>
    </mc:Choice>
    <mc:Fallback xmlns="">
      <p:transition spd="slow" advTm="61343"/>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latin typeface="Times New Roman" pitchFamily="18" charset="0"/>
                <a:cs typeface="Times New Roman" pitchFamily="18" charset="0"/>
              </a:rPr>
              <a:t>الإكسترانت/ الاهمية والفوائد</a:t>
            </a:r>
            <a:endParaRPr lang="ar-IQ" dirty="0"/>
          </a:p>
        </p:txBody>
      </p:sp>
      <p:sp>
        <p:nvSpPr>
          <p:cNvPr id="3" name="عنصر نائب للمحتوى 2"/>
          <p:cNvSpPr>
            <a:spLocks noGrp="1"/>
          </p:cNvSpPr>
          <p:nvPr>
            <p:ph idx="1"/>
          </p:nvPr>
        </p:nvSpPr>
        <p:spPr/>
        <p:txBody>
          <a:bodyPr>
            <a:normAutofit/>
          </a:bodyPr>
          <a:lstStyle/>
          <a:p>
            <a:pPr algn="just"/>
            <a:r>
              <a:rPr lang="ar-IQ" sz="2800" dirty="0" smtClean="0">
                <a:latin typeface="Times New Roman" pitchFamily="18" charset="0"/>
                <a:cs typeface="Times New Roman" pitchFamily="18" charset="0"/>
              </a:rPr>
              <a:t>أصبح من الممكن الولوج إلى مواد وصفحات محددة من أحد المواقع عن طريق كلمة المرور واسم مستخدم  يتم الاتفاق عليه بشكل مسبق.</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2581624719"/>
      </p:ext>
    </p:extLst>
  </p:cSld>
  <p:clrMapOvr>
    <a:masterClrMapping/>
  </p:clrMapOvr>
  <mc:AlternateContent xmlns:mc="http://schemas.openxmlformats.org/markup-compatibility/2006" xmlns:p14="http://schemas.microsoft.com/office/powerpoint/2010/main">
    <mc:Choice Requires="p14">
      <p:transition spd="slow" p14:dur="2000" advTm="28403"/>
    </mc:Choice>
    <mc:Fallback xmlns="">
      <p:transition spd="slow" advTm="28403"/>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9672" y="624110"/>
            <a:ext cx="7008787" cy="4533082"/>
          </a:xfrm>
        </p:spPr>
        <p:txBody>
          <a:bodyPr/>
          <a:lstStyle/>
          <a:p>
            <a:r>
              <a:rPr lang="ar-IQ" dirty="0" smtClean="0"/>
              <a:t/>
            </a:r>
            <a:br>
              <a:rPr lang="ar-IQ" dirty="0" smtClean="0"/>
            </a:br>
            <a:r>
              <a:rPr lang="ar-IQ" dirty="0" smtClean="0"/>
              <a:t/>
            </a:r>
            <a:br>
              <a:rPr lang="ar-IQ" dirty="0" smtClean="0"/>
            </a:br>
            <a:r>
              <a:rPr lang="ar-IQ" dirty="0"/>
              <a:t> </a:t>
            </a:r>
            <a:r>
              <a:rPr lang="ar-IQ" dirty="0" smtClean="0"/>
              <a:t>                  </a:t>
            </a:r>
            <a:br>
              <a:rPr lang="ar-IQ" dirty="0" smtClean="0"/>
            </a:br>
            <a:r>
              <a:rPr lang="ar-IQ" dirty="0"/>
              <a:t> </a:t>
            </a:r>
            <a:r>
              <a:rPr lang="ar-IQ" dirty="0" smtClean="0"/>
              <a:t>             </a:t>
            </a:r>
            <a:r>
              <a:rPr lang="ar-IQ" sz="6000" dirty="0" smtClean="0"/>
              <a:t>الى لقاء اخر</a:t>
            </a:r>
            <a:endParaRPr lang="ar-IQ" sz="6000" dirty="0"/>
          </a:p>
        </p:txBody>
      </p:sp>
    </p:spTree>
    <p:extLst>
      <p:ext uri="{BB962C8B-B14F-4D97-AF65-F5344CB8AC3E}">
        <p14:creationId xmlns:p14="http://schemas.microsoft.com/office/powerpoint/2010/main" val="2360994381"/>
      </p:ext>
    </p:extLst>
  </p:cSld>
  <p:clrMapOvr>
    <a:masterClrMapping/>
  </p:clrMapOvr>
  <mc:AlternateContent xmlns:mc="http://schemas.openxmlformats.org/markup-compatibility/2006" xmlns:p14="http://schemas.microsoft.com/office/powerpoint/2010/main">
    <mc:Choice Requires="p14">
      <p:transition spd="slow" p14:dur="2000" advTm="4691"/>
    </mc:Choice>
    <mc:Fallback xmlns="">
      <p:transition spd="slow" advTm="469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الإنترانت</a:t>
            </a:r>
            <a:endParaRPr lang="ar-IQ" dirty="0"/>
          </a:p>
        </p:txBody>
      </p:sp>
      <p:sp>
        <p:nvSpPr>
          <p:cNvPr id="3" name="عنصر نائب للمحتوى 2"/>
          <p:cNvSpPr>
            <a:spLocks noGrp="1"/>
          </p:cNvSpPr>
          <p:nvPr>
            <p:ph idx="1"/>
          </p:nvPr>
        </p:nvSpPr>
        <p:spPr/>
        <p:txBody>
          <a:bodyPr>
            <a:noAutofit/>
          </a:bodyPr>
          <a:lstStyle/>
          <a:p>
            <a:pPr algn="just"/>
            <a:r>
              <a:rPr lang="ar-IQ" sz="2400" dirty="0" smtClean="0">
                <a:latin typeface="Times New Roman" pitchFamily="18" charset="0"/>
                <a:cs typeface="Times New Roman" pitchFamily="18" charset="0"/>
              </a:rPr>
              <a:t>عبارة عن شبكة معلومات محوسبة، داخل المؤسسة الواحدة، تكون مستندة في عملها ومعالجاتها على تكنولوجيا شبكة الإنترنت والشبكة العنكبوتية ومعاييرهما المختلفة. فهي إذن شبكة داخلية في مؤسسة تستطيع أن تؤمن وصولا وحصولا على البيانات من خلال المؤسسة. وعلى هذا الاساس فإن الإنترانت تستخدم نفس بروتوكولات شبكة الإنترنت مثل </a:t>
            </a:r>
            <a:r>
              <a:rPr lang="en-US" sz="2400" dirty="0" smtClean="0">
                <a:latin typeface="Times New Roman" pitchFamily="18" charset="0"/>
                <a:cs typeface="Times New Roman" pitchFamily="18" charset="0"/>
              </a:rPr>
              <a:t>HTTP</a:t>
            </a:r>
            <a:r>
              <a:rPr lang="ar-IQ" sz="2400" dirty="0" smtClean="0">
                <a:latin typeface="Times New Roman" pitchFamily="18" charset="0"/>
                <a:cs typeface="Times New Roman" pitchFamily="18" charset="0"/>
              </a:rPr>
              <a:t> و </a:t>
            </a:r>
            <a:r>
              <a:rPr lang="en-US" sz="2400" dirty="0" smtClean="0">
                <a:latin typeface="Times New Roman" pitchFamily="18" charset="0"/>
                <a:cs typeface="Times New Roman" pitchFamily="18" charset="0"/>
              </a:rPr>
              <a:t>FTP</a:t>
            </a:r>
            <a:r>
              <a:rPr lang="ar-IQ" sz="2400" dirty="0" smtClean="0">
                <a:latin typeface="Times New Roman" pitchFamily="18" charset="0"/>
                <a:cs typeface="Times New Roman" pitchFamily="18" charset="0"/>
              </a:rPr>
              <a:t> وتستخدم خدمات شبكة الانترنت أيضا إلا انها شبكة داخلية للمؤسسات، لا يستطيع أي شخص من خارج المؤسسة أن يدخل لها. وإن محتويات هذه الشبكة تحددها المؤسسة. </a:t>
            </a: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1574255441"/>
      </p:ext>
    </p:extLst>
  </p:cSld>
  <p:clrMapOvr>
    <a:masterClrMapping/>
  </p:clrMapOvr>
  <mc:AlternateContent xmlns:mc="http://schemas.openxmlformats.org/markup-compatibility/2006" xmlns:p14="http://schemas.microsoft.com/office/powerpoint/2010/main">
    <mc:Choice Requires="p14">
      <p:transition spd="slow" p14:dur="2000" advTm="87599"/>
    </mc:Choice>
    <mc:Fallback xmlns="">
      <p:transition spd="slow" advTm="8759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الإنترانت/ إجراءات بناءها</a:t>
            </a:r>
            <a:endParaRPr lang="ar-IQ" dirty="0"/>
          </a:p>
        </p:txBody>
      </p:sp>
      <p:sp>
        <p:nvSpPr>
          <p:cNvPr id="3" name="عنصر نائب للمحتوى 2"/>
          <p:cNvSpPr>
            <a:spLocks noGrp="1"/>
          </p:cNvSpPr>
          <p:nvPr>
            <p:ph idx="1"/>
          </p:nvPr>
        </p:nvSpPr>
        <p:spPr/>
        <p:txBody>
          <a:bodyPr>
            <a:normAutofit fontScale="92500" lnSpcReduction="20000"/>
          </a:bodyPr>
          <a:lstStyle/>
          <a:p>
            <a:pPr algn="just">
              <a:buFontTx/>
              <a:buChar char="-"/>
            </a:pPr>
            <a:r>
              <a:rPr lang="ar-IQ" sz="2800" dirty="0" smtClean="0">
                <a:latin typeface="Times New Roman" pitchFamily="18" charset="0"/>
                <a:cs typeface="Times New Roman" pitchFamily="18" charset="0"/>
              </a:rPr>
              <a:t>التحليل وإعداد دراسة الجدوى من شبكة الإنترانت</a:t>
            </a:r>
          </a:p>
          <a:p>
            <a:pPr marL="0" indent="0" algn="just">
              <a:buNone/>
            </a:pPr>
            <a:r>
              <a:rPr lang="ar-IQ" sz="2800" dirty="0" smtClean="0">
                <a:latin typeface="Times New Roman" pitchFamily="18" charset="0"/>
                <a:cs typeface="Times New Roman" pitchFamily="18" charset="0"/>
              </a:rPr>
              <a:t>    وذلك بتحديد حاجة العاملين بالمؤسسة إلى الخدمات الإلكترونية،   والموارد والتطبيقات المشتركة بين العاملين، وكذلك تحديد الية الوصول إلى المعلومات وطرائق استخدامها وتقسيم العاملين إلى مستويات استنادا الى الصلاحيات التي ستمنح لهم.</a:t>
            </a:r>
          </a:p>
          <a:p>
            <a:pPr algn="just">
              <a:buFontTx/>
              <a:buChar char="-"/>
            </a:pPr>
            <a:r>
              <a:rPr lang="ar-IQ" sz="2800" dirty="0" smtClean="0">
                <a:latin typeface="Times New Roman" pitchFamily="18" charset="0"/>
                <a:cs typeface="Times New Roman" pitchFamily="18" charset="0"/>
              </a:rPr>
              <a:t>اختيار أدوات العمل </a:t>
            </a:r>
          </a:p>
          <a:p>
            <a:pPr marL="0" indent="0" algn="just">
              <a:buNone/>
            </a:pPr>
            <a:r>
              <a:rPr lang="ar-IQ" sz="2800" dirty="0" smtClean="0">
                <a:latin typeface="Times New Roman" pitchFamily="18" charset="0"/>
                <a:cs typeface="Times New Roman" pitchFamily="18" charset="0"/>
              </a:rPr>
              <a:t>     كبرامج التصميم والتطوير المناسبة للغاية ضمن حدود الميزانية المتاحة، تحديد مصادر محتوى الموقع الداخلي واختيار القائمين عليه بدقة.</a:t>
            </a:r>
          </a:p>
          <a:p>
            <a:pPr marL="0" indent="0">
              <a:buNone/>
            </a:pPr>
            <a:endParaRPr lang="ar-IQ" dirty="0"/>
          </a:p>
        </p:txBody>
      </p:sp>
    </p:spTree>
    <p:extLst>
      <p:ext uri="{BB962C8B-B14F-4D97-AF65-F5344CB8AC3E}">
        <p14:creationId xmlns:p14="http://schemas.microsoft.com/office/powerpoint/2010/main" val="3558293681"/>
      </p:ext>
    </p:extLst>
  </p:cSld>
  <p:clrMapOvr>
    <a:masterClrMapping/>
  </p:clrMapOvr>
  <mc:AlternateContent xmlns:mc="http://schemas.openxmlformats.org/markup-compatibility/2006" xmlns:p14="http://schemas.microsoft.com/office/powerpoint/2010/main">
    <mc:Choice Requires="p14">
      <p:transition spd="slow" p14:dur="2000" advTm="162867"/>
    </mc:Choice>
    <mc:Fallback xmlns="">
      <p:transition spd="slow" advTm="162867"/>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الإنترانت/ إجراءات بناءها</a:t>
            </a:r>
          </a:p>
        </p:txBody>
      </p:sp>
      <p:sp>
        <p:nvSpPr>
          <p:cNvPr id="3" name="عنصر نائب للمحتوى 2"/>
          <p:cNvSpPr>
            <a:spLocks noGrp="1"/>
          </p:cNvSpPr>
          <p:nvPr>
            <p:ph idx="1"/>
          </p:nvPr>
        </p:nvSpPr>
        <p:spPr/>
        <p:txBody>
          <a:bodyPr>
            <a:noAutofit/>
          </a:bodyPr>
          <a:lstStyle/>
          <a:p>
            <a:pPr algn="just">
              <a:buFontTx/>
              <a:buChar char="-"/>
            </a:pPr>
            <a:r>
              <a:rPr lang="ar-IQ" sz="2800" dirty="0" smtClean="0">
                <a:latin typeface="Times New Roman" pitchFamily="18" charset="0"/>
                <a:cs typeface="Times New Roman" pitchFamily="18" charset="0"/>
              </a:rPr>
              <a:t>إصدار نسخة تجريبية </a:t>
            </a:r>
          </a:p>
          <a:p>
            <a:pPr marL="0" indent="0" algn="just">
              <a:buNone/>
            </a:pPr>
            <a:r>
              <a:rPr lang="ar-IQ" sz="2800" dirty="0">
                <a:latin typeface="Times New Roman" pitchFamily="18" charset="0"/>
                <a:cs typeface="Times New Roman" pitchFamily="18" charset="0"/>
              </a:rPr>
              <a:t> </a:t>
            </a:r>
            <a:r>
              <a:rPr lang="ar-IQ" sz="2800" dirty="0" smtClean="0">
                <a:latin typeface="Times New Roman" pitchFamily="18" charset="0"/>
                <a:cs typeface="Times New Roman" pitchFamily="18" charset="0"/>
              </a:rPr>
              <a:t>لدراسة مدى تقبل المستخدمين لأدوات العمل الجديدة وتحديد المستوى الحقيقي لقبولهم للحلول الجديدة. والسرعة المكتسبة في انجاز العمل عن طريق الإنترانت قياسا إلى سرعة العمل المنفذ من دونها. وكذلك التأكد من كفاية وصحة محتوى الموقع الداخلي على الانترانت، والية سير عمليات الصيانة الوقائية على الانترانت، اضافة الى الحفظ  الاحتياطي لمحتويات الانترانت.  </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605981957"/>
      </p:ext>
    </p:extLst>
  </p:cSld>
  <p:clrMapOvr>
    <a:masterClrMapping/>
  </p:clrMapOvr>
  <mc:AlternateContent xmlns:mc="http://schemas.openxmlformats.org/markup-compatibility/2006" xmlns:p14="http://schemas.microsoft.com/office/powerpoint/2010/main">
    <mc:Choice Requires="p14">
      <p:transition spd="slow" p14:dur="2000" advTm="61407"/>
    </mc:Choice>
    <mc:Fallback xmlns="">
      <p:transition spd="slow" advTm="61407"/>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الإنترانت/ إجراءات بناءها</a:t>
            </a:r>
          </a:p>
        </p:txBody>
      </p:sp>
      <p:sp>
        <p:nvSpPr>
          <p:cNvPr id="3" name="عنصر نائب للمحتوى 2"/>
          <p:cNvSpPr>
            <a:spLocks noGrp="1"/>
          </p:cNvSpPr>
          <p:nvPr>
            <p:ph idx="1"/>
          </p:nvPr>
        </p:nvSpPr>
        <p:spPr/>
        <p:txBody>
          <a:bodyPr>
            <a:normAutofit/>
          </a:bodyPr>
          <a:lstStyle/>
          <a:p>
            <a:pPr>
              <a:buFontTx/>
              <a:buChar char="-"/>
            </a:pPr>
            <a:r>
              <a:rPr lang="ar-IQ" sz="2800" dirty="0" smtClean="0">
                <a:latin typeface="Times New Roman" pitchFamily="18" charset="0"/>
                <a:cs typeface="Times New Roman" pitchFamily="18" charset="0"/>
              </a:rPr>
              <a:t>تنفيذ المشروع ويتم تنفيذه بمراعاة النقاط السابقة والحرص على الاستعانة بالمتخصصين لتنفيذ العمل على أكمل وجه</a:t>
            </a:r>
          </a:p>
          <a:p>
            <a:pPr>
              <a:buFontTx/>
              <a:buChar char="-"/>
            </a:pPr>
            <a:r>
              <a:rPr lang="ar-IQ" sz="2800" dirty="0" smtClean="0">
                <a:latin typeface="Times New Roman" pitchFamily="18" charset="0"/>
                <a:cs typeface="Times New Roman" pitchFamily="18" charset="0"/>
              </a:rPr>
              <a:t>المتابعة والصيانة حيث تأتي هذه المرحلة لضمان الديمومة في مستوى معقول.</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356148396"/>
      </p:ext>
    </p:extLst>
  </p:cSld>
  <p:clrMapOvr>
    <a:masterClrMapping/>
  </p:clrMapOvr>
  <mc:AlternateContent xmlns:mc="http://schemas.openxmlformats.org/markup-compatibility/2006" xmlns:p14="http://schemas.microsoft.com/office/powerpoint/2010/main">
    <mc:Choice Requires="p14">
      <p:transition spd="slow" p14:dur="2000" advTm="64654"/>
    </mc:Choice>
    <mc:Fallback xmlns="">
      <p:transition spd="slow" advTm="64654"/>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الإنترانت/ </a:t>
            </a:r>
            <a:r>
              <a:rPr lang="ar-IQ" dirty="0" smtClean="0"/>
              <a:t>الاهمية والفوائد</a:t>
            </a:r>
            <a:endParaRPr lang="ar-IQ" dirty="0"/>
          </a:p>
        </p:txBody>
      </p:sp>
      <p:sp>
        <p:nvSpPr>
          <p:cNvPr id="3" name="عنصر نائب للمحتوى 2"/>
          <p:cNvSpPr>
            <a:spLocks noGrp="1"/>
          </p:cNvSpPr>
          <p:nvPr>
            <p:ph idx="1"/>
          </p:nvPr>
        </p:nvSpPr>
        <p:spPr/>
        <p:txBody>
          <a:bodyPr>
            <a:noAutofit/>
          </a:bodyPr>
          <a:lstStyle/>
          <a:p>
            <a:pPr algn="just"/>
            <a:r>
              <a:rPr lang="ar-IQ" sz="2400" dirty="0" smtClean="0">
                <a:latin typeface="Times New Roman" pitchFamily="18" charset="0"/>
                <a:cs typeface="Times New Roman" pitchFamily="18" charset="0"/>
              </a:rPr>
              <a:t>تقليص التكاليف. تعد تكلفة إنشاء الإنترانت منخفضة ومناسبة، قياسا بتكاليف الإنشاء للأنواع الأخرى من الشبكات، وتقليص في نفقات توزيع المعلومات.</a:t>
            </a:r>
          </a:p>
          <a:p>
            <a:pPr algn="just"/>
            <a:r>
              <a:rPr lang="ar-IQ" sz="2400" dirty="0" smtClean="0">
                <a:latin typeface="Times New Roman" pitchFamily="18" charset="0"/>
                <a:cs typeface="Times New Roman" pitchFamily="18" charset="0"/>
              </a:rPr>
              <a:t>تسمح بتحميل الملفات. أي تنزيل الملفات والتطبيقات بسهولة الى حاسوب المستخدم أو أية وسيلة يراها مناسبة.</a:t>
            </a:r>
          </a:p>
          <a:p>
            <a:pPr algn="just"/>
            <a:r>
              <a:rPr lang="ar-IQ" sz="2400" dirty="0" smtClean="0">
                <a:latin typeface="Times New Roman" pitchFamily="18" charset="0"/>
                <a:cs typeface="Times New Roman" pitchFamily="18" charset="0"/>
              </a:rPr>
              <a:t>توفير الوقت والجهد . حيث يقلص استخدام الانترانت الكثير من الوقت والجهد في الاتصال بين عناصر وأركان المؤسسة. كذلك فإن الإنترانت سهلة الاستخدام  لأنها تعمل من خلال وجود نظام ربط شبكي عالمي.</a:t>
            </a: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2850014969"/>
      </p:ext>
    </p:extLst>
  </p:cSld>
  <p:clrMapOvr>
    <a:masterClrMapping/>
  </p:clrMapOvr>
  <mc:AlternateContent xmlns:mc="http://schemas.openxmlformats.org/markup-compatibility/2006" xmlns:p14="http://schemas.microsoft.com/office/powerpoint/2010/main">
    <mc:Choice Requires="p14">
      <p:transition spd="slow" p14:dur="2000" advTm="110676"/>
    </mc:Choice>
    <mc:Fallback xmlns="">
      <p:transition spd="slow" advTm="110676"/>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الإنترانت/ الاهمية والفوائد</a:t>
            </a:r>
          </a:p>
        </p:txBody>
      </p:sp>
      <p:sp>
        <p:nvSpPr>
          <p:cNvPr id="3" name="عنصر نائب للمحتوى 2"/>
          <p:cNvSpPr>
            <a:spLocks noGrp="1"/>
          </p:cNvSpPr>
          <p:nvPr>
            <p:ph idx="1"/>
          </p:nvPr>
        </p:nvSpPr>
        <p:spPr/>
        <p:txBody>
          <a:bodyPr>
            <a:noAutofit/>
          </a:bodyPr>
          <a:lstStyle/>
          <a:p>
            <a:pPr algn="just"/>
            <a:r>
              <a:rPr lang="ar-IQ" sz="2800" dirty="0" smtClean="0">
                <a:latin typeface="Times New Roman" pitchFamily="18" charset="0"/>
                <a:cs typeface="Times New Roman" pitchFamily="18" charset="0"/>
              </a:rPr>
              <a:t>تؤمن الدقة من خلال توفير تنظيم تبادل المعلومات والخدمات الإدارية عن طريق نماذج معيارية متفق عليها بدلا من استخدام البريد العادي التقليدي. </a:t>
            </a:r>
          </a:p>
          <a:p>
            <a:pPr algn="just"/>
            <a:r>
              <a:rPr lang="ar-IQ" sz="2800" dirty="0" smtClean="0">
                <a:latin typeface="Times New Roman" pitchFamily="18" charset="0"/>
                <a:cs typeface="Times New Roman" pitchFamily="18" charset="0"/>
              </a:rPr>
              <a:t>الاستقلالية والمرونة. أي إمكانية الارتباط والوصول من غالبية التشكيلات والنظم الحاسوبية المتوفرة. حيث يمكن الربط بين أجهزة الحاسوب من منابع وشركات مختلفة.</a:t>
            </a:r>
          </a:p>
        </p:txBody>
      </p:sp>
    </p:spTree>
    <p:extLst>
      <p:ext uri="{BB962C8B-B14F-4D97-AF65-F5344CB8AC3E}">
        <p14:creationId xmlns:p14="http://schemas.microsoft.com/office/powerpoint/2010/main" val="1619693074"/>
      </p:ext>
    </p:extLst>
  </p:cSld>
  <p:clrMapOvr>
    <a:masterClrMapping/>
  </p:clrMapOvr>
  <mc:AlternateContent xmlns:mc="http://schemas.openxmlformats.org/markup-compatibility/2006" xmlns:p14="http://schemas.microsoft.com/office/powerpoint/2010/main">
    <mc:Choice Requires="p14">
      <p:transition spd="slow" p14:dur="2000" advTm="107014"/>
    </mc:Choice>
    <mc:Fallback xmlns="">
      <p:transition spd="slow" advTm="107014"/>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الإنترانت/ الاهمية والفوائد</a:t>
            </a:r>
          </a:p>
        </p:txBody>
      </p:sp>
      <p:sp>
        <p:nvSpPr>
          <p:cNvPr id="3" name="عنصر نائب للمحتوى 2"/>
          <p:cNvSpPr>
            <a:spLocks noGrp="1"/>
          </p:cNvSpPr>
          <p:nvPr>
            <p:ph idx="1"/>
          </p:nvPr>
        </p:nvSpPr>
        <p:spPr/>
        <p:txBody>
          <a:bodyPr>
            <a:normAutofit/>
          </a:bodyPr>
          <a:lstStyle/>
          <a:p>
            <a:pPr algn="just"/>
            <a:r>
              <a:rPr lang="ar-IQ" sz="2800" dirty="0">
                <a:latin typeface="Times New Roman" pitchFamily="18" charset="0"/>
                <a:cs typeface="Times New Roman" pitchFamily="18" charset="0"/>
              </a:rPr>
              <a:t>تسخير جميع خدمات الانترنت وتقنيات الويب للمستخدمين  وهي خدمات الاتصال ونقل المعلومات وخدمات التعرف على مصادر المعلومات المتوفرة في الشبكة والمشاركة في استخدامها والإفادة منها.    </a:t>
            </a:r>
          </a:p>
          <a:p>
            <a:pPr algn="just"/>
            <a:r>
              <a:rPr lang="ar-IQ" sz="2800" dirty="0" smtClean="0">
                <a:latin typeface="Times New Roman" pitchFamily="18" charset="0"/>
                <a:cs typeface="Times New Roman" pitchFamily="18" charset="0"/>
              </a:rPr>
              <a:t>قابلية التوسع إلى تشكيلات محوسبة، أو التقليص منها، حسب متطلبات التغيير.</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1259609123"/>
      </p:ext>
    </p:extLst>
  </p:cSld>
  <p:clrMapOvr>
    <a:masterClrMapping/>
  </p:clrMapOvr>
  <mc:AlternateContent xmlns:mc="http://schemas.openxmlformats.org/markup-compatibility/2006" xmlns:p14="http://schemas.microsoft.com/office/powerpoint/2010/main">
    <mc:Choice Requires="p14">
      <p:transition spd="slow" p14:dur="2000" advTm="74733"/>
    </mc:Choice>
    <mc:Fallback xmlns="">
      <p:transition spd="slow" advTm="74733"/>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latin typeface="Times New Roman" pitchFamily="18" charset="0"/>
                <a:cs typeface="Times New Roman" pitchFamily="18" charset="0"/>
              </a:rPr>
              <a:t>الإكسترانت</a:t>
            </a:r>
            <a:endParaRPr lang="ar-IQ" dirty="0"/>
          </a:p>
        </p:txBody>
      </p:sp>
      <p:sp>
        <p:nvSpPr>
          <p:cNvPr id="3" name="عنصر نائب للمحتوى 2"/>
          <p:cNvSpPr>
            <a:spLocks noGrp="1"/>
          </p:cNvSpPr>
          <p:nvPr>
            <p:ph idx="1"/>
          </p:nvPr>
        </p:nvSpPr>
        <p:spPr/>
        <p:txBody>
          <a:bodyPr>
            <a:normAutofit/>
          </a:bodyPr>
          <a:lstStyle/>
          <a:p>
            <a:pPr algn="just"/>
            <a:r>
              <a:rPr lang="ar-IQ" sz="2800" dirty="0" smtClean="0">
                <a:latin typeface="Times New Roman" pitchFamily="18" charset="0"/>
                <a:cs typeface="Times New Roman" pitchFamily="18" charset="0"/>
              </a:rPr>
              <a:t>هي عبارة عن شبكات إنترانت داخلية توسعت وامتدت خدماتها إلى مستخدمين خارجيين مخولين من خارج المنظمة بأن يكون لهم وصول واستخدام محدد إلى شبكات المنظمة الداخلية. والإكسترانت مفيدة مثلا للربط بين المنظمة أو الشركة والمجهزين أو الزبائن أو الشركاء.</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1700013622"/>
      </p:ext>
    </p:extLst>
  </p:cSld>
  <p:clrMapOvr>
    <a:masterClrMapping/>
  </p:clrMapOvr>
  <mc:AlternateContent xmlns:mc="http://schemas.openxmlformats.org/markup-compatibility/2006" xmlns:p14="http://schemas.microsoft.com/office/powerpoint/2010/main">
    <mc:Choice Requires="p14">
      <p:transition spd="slow" p14:dur="2000" advTm="65431"/>
    </mc:Choice>
    <mc:Fallback xmlns="">
      <p:transition spd="slow" advTm="65431"/>
    </mc:Fallback>
  </mc:AlternateContent>
  <p:timing>
    <p:tnLst>
      <p:par>
        <p:cTn id="1" dur="indefinite" restart="never" nodeType="tmRoot"/>
      </p:par>
    </p:tnLst>
  </p:timing>
</p:sld>
</file>

<file path=ppt/theme/theme1.xml><?xml version="1.0" encoding="utf-8"?>
<a:theme xmlns:a="http://schemas.openxmlformats.org/drawingml/2006/main" name="ربطة">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أنواع شبكات المعلومات</Template>
  <TotalTime>2</TotalTime>
  <Words>626</Words>
  <Application>Microsoft Office PowerPoint</Application>
  <PresentationFormat>عرض على الشاشة (3:4)‏</PresentationFormat>
  <Paragraphs>38</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ربطة</vt:lpstr>
      <vt:lpstr>أنواع أخرى من الشبكات</vt:lpstr>
      <vt:lpstr>الإنترانت</vt:lpstr>
      <vt:lpstr>الإنترانت/ إجراءات بناءها</vt:lpstr>
      <vt:lpstr>الإنترانت/ إجراءات بناءها</vt:lpstr>
      <vt:lpstr>الإنترانت/ إجراءات بناءها</vt:lpstr>
      <vt:lpstr>الإنترانت/ الاهمية والفوائد</vt:lpstr>
      <vt:lpstr>الإنترانت/ الاهمية والفوائد</vt:lpstr>
      <vt:lpstr>الإنترانت/ الاهمية والفوائد</vt:lpstr>
      <vt:lpstr>الإكسترانت</vt:lpstr>
      <vt:lpstr>الإكسترانت/ الاهمية والفوائد</vt:lpstr>
      <vt:lpstr>الإكسترانت/ الاهمية والفوائد</vt:lpstr>
      <vt:lpstr>الإكسترانت/ الاهمية والفوائد</vt:lpstr>
      <vt:lpstr>                                    الى لقاء اخر</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أنواع أخرى من الشبكات</dc:title>
  <dc:creator>1BrotherCenter</dc:creator>
  <cp:lastModifiedBy>1BrotherCenter</cp:lastModifiedBy>
  <cp:revision>1</cp:revision>
  <dcterms:created xsi:type="dcterms:W3CDTF">2020-08-08T22:14:57Z</dcterms:created>
  <dcterms:modified xsi:type="dcterms:W3CDTF">2020-08-08T22:17:25Z</dcterms:modified>
</cp:coreProperties>
</file>